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7" r:id="rId4"/>
    <p:sldId id="258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585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600200"/>
            <a:ext cx="7772400" cy="236537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Обеспечение и соблюдение прав детей в гимназии </a:t>
            </a:r>
            <a:br>
              <a:rPr lang="ru-RU" b="1" dirty="0" smtClean="0"/>
            </a:br>
            <a:r>
              <a:rPr lang="ru-RU" b="1" dirty="0" smtClean="0"/>
              <a:t>как условие эффективного управления.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86200" y="5029200"/>
            <a:ext cx="3886200" cy="609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lum bright="13000" contrast="4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Овал 11"/>
          <p:cNvSpPr/>
          <p:nvPr/>
        </p:nvSpPr>
        <p:spPr>
          <a:xfrm>
            <a:off x="5105400" y="5105400"/>
            <a:ext cx="32766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953000" y="3429000"/>
            <a:ext cx="34290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ПРОТИВОРЕЧИЕ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284287"/>
          </a:xfrm>
        </p:spPr>
        <p:txBody>
          <a:bodyPr>
            <a:noAutofit/>
          </a:bodyPr>
          <a:lstStyle/>
          <a:p>
            <a:pPr algn="ctr"/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endParaRPr lang="ru-RU" sz="3200" dirty="0" smtClean="0"/>
          </a:p>
          <a:p>
            <a:pPr algn="ctr"/>
            <a:r>
              <a:rPr lang="ru-RU" sz="3000" dirty="0" smtClean="0"/>
              <a:t>Провозглашенные государством права детей</a:t>
            </a:r>
            <a:endParaRPr lang="ru-RU" sz="3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28600" y="2819400"/>
            <a:ext cx="4419600" cy="373379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–  Декларация прав ребенка (1959) </a:t>
            </a:r>
          </a:p>
          <a:p>
            <a:pPr>
              <a:buNone/>
            </a:pPr>
            <a:r>
              <a:rPr lang="ru-RU" sz="1800" b="1" dirty="0" smtClean="0"/>
              <a:t>–  Конвенция ООН о правах ребенка (1989) </a:t>
            </a:r>
          </a:p>
          <a:p>
            <a:pPr>
              <a:buNone/>
            </a:pPr>
            <a:r>
              <a:rPr lang="ru-RU" sz="1800" b="1" dirty="0" smtClean="0"/>
              <a:t>–  Всемирная декларация об обеспечении выживания, защиты и развития детей (1990) </a:t>
            </a:r>
          </a:p>
          <a:p>
            <a:pPr>
              <a:buNone/>
            </a:pPr>
            <a:r>
              <a:rPr lang="ru-RU" sz="1800" b="1" dirty="0" smtClean="0"/>
              <a:t>– Семейный кодекс(1995)</a:t>
            </a:r>
          </a:p>
          <a:p>
            <a:pPr>
              <a:buNone/>
            </a:pPr>
            <a:r>
              <a:rPr lang="ru-RU" sz="1800" b="1" dirty="0" smtClean="0"/>
              <a:t>–  ФЗ «Об основных гарантиях прав  ребенка в РФ»</a:t>
            </a:r>
          </a:p>
          <a:p>
            <a:pPr>
              <a:buNone/>
            </a:pPr>
            <a:r>
              <a:rPr lang="ru-RU" sz="1800" b="1" dirty="0" smtClean="0"/>
              <a:t>–  ФЗ  от 29 декабря 2012г. №273 «Об образовании в Российской Федерации»</a:t>
            </a:r>
            <a:endParaRPr lang="ru-RU" sz="18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1371600"/>
            <a:ext cx="4191000" cy="1524000"/>
          </a:xfrm>
        </p:spPr>
        <p:txBody>
          <a:bodyPr>
            <a:noAutofit/>
          </a:bodyPr>
          <a:lstStyle/>
          <a:p>
            <a:pPr algn="ctr"/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r>
              <a:rPr lang="ru-RU" sz="3200" dirty="0" smtClean="0"/>
              <a:t>Реальная ситуация их соблюдения в гимназии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24400" y="2819400"/>
            <a:ext cx="3962400" cy="330676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600" dirty="0" smtClean="0"/>
              <a:t>           Социальный лифт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sz="3900" dirty="0" smtClean="0"/>
          </a:p>
          <a:p>
            <a:pPr>
              <a:buNone/>
            </a:pPr>
            <a:endParaRPr lang="ru-RU" sz="1600" dirty="0"/>
          </a:p>
          <a:p>
            <a:pPr algn="ctr">
              <a:buNone/>
            </a:pPr>
            <a:r>
              <a:rPr lang="ru-RU" sz="2600" b="1" dirty="0" smtClean="0"/>
              <a:t>   </a:t>
            </a:r>
            <a:r>
              <a:rPr lang="ru-RU" sz="2600" dirty="0" smtClean="0"/>
              <a:t>Ребенок – часть человечества</a:t>
            </a:r>
            <a:endParaRPr lang="ru-RU" sz="2600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6477000" y="2819400"/>
            <a:ext cx="304800" cy="68580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477000" y="4419600"/>
            <a:ext cx="381000" cy="83820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Ольга\Desktop\43426804.jpg"/>
          <p:cNvPicPr>
            <a:picLocks noChangeAspect="1" noChangeArrowheads="1"/>
          </p:cNvPicPr>
          <p:nvPr/>
        </p:nvPicPr>
        <p:blipFill>
          <a:blip r:embed="rId2" cstate="print"/>
          <a:srcRect r="28853"/>
          <a:stretch>
            <a:fillRect/>
          </a:stretch>
        </p:blipFill>
        <p:spPr bwMode="auto">
          <a:xfrm>
            <a:off x="0" y="2500306"/>
            <a:ext cx="3127018" cy="29289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Овал 12"/>
          <p:cNvSpPr/>
          <p:nvPr/>
        </p:nvSpPr>
        <p:spPr>
          <a:xfrm>
            <a:off x="0" y="1412776"/>
            <a:ext cx="3168352" cy="149392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</a:rPr>
              <a:t>Самообразование</a:t>
            </a:r>
            <a:r>
              <a:rPr lang="ru-RU" sz="1600" b="1" dirty="0" smtClean="0"/>
              <a:t> -</a:t>
            </a:r>
            <a:r>
              <a:rPr lang="ru-RU" dirty="0" smtClean="0"/>
              <a:t> </a:t>
            </a:r>
            <a:r>
              <a:rPr lang="ru-RU" sz="1600" b="1" dirty="0" smtClean="0"/>
              <a:t>личностно-значимая</a:t>
            </a:r>
            <a:r>
              <a:rPr lang="ru-RU" sz="1600" dirty="0" smtClean="0"/>
              <a:t> </a:t>
            </a:r>
            <a:r>
              <a:rPr lang="ru-RU" sz="1600" b="1" dirty="0" smtClean="0"/>
              <a:t>ценность</a:t>
            </a:r>
            <a:endParaRPr lang="ru-RU" sz="1600" b="1" dirty="0"/>
          </a:p>
        </p:txBody>
      </p:sp>
      <p:pic>
        <p:nvPicPr>
          <p:cNvPr id="6147" name="Picture 3" descr="C:\Users\Ольга\Desktop\class-hand.jpg"/>
          <p:cNvPicPr>
            <a:picLocks noChangeAspect="1" noChangeArrowheads="1"/>
          </p:cNvPicPr>
          <p:nvPr/>
        </p:nvPicPr>
        <p:blipFill>
          <a:blip r:embed="rId3" cstate="print"/>
          <a:srcRect r="27127"/>
          <a:stretch>
            <a:fillRect/>
          </a:stretch>
        </p:blipFill>
        <p:spPr bwMode="auto">
          <a:xfrm>
            <a:off x="6254744" y="2743200"/>
            <a:ext cx="2889256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Прямоугольник 33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Заголовок 34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Миссия лесосибирского образования</a:t>
            </a:r>
            <a:endParaRPr lang="ru-RU" sz="2000" b="1" cap="all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142844" y="1428736"/>
            <a:ext cx="8715436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275856" y="4357694"/>
            <a:ext cx="2520280" cy="2071702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Ответственность за культурное и интеллектуальное развитие учащихся 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5867400" y="1371600"/>
            <a:ext cx="2952328" cy="165618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</a:rPr>
              <a:t>Образованность</a:t>
            </a:r>
            <a:r>
              <a:rPr lang="ru-RU" sz="1600" b="1" dirty="0" smtClean="0"/>
              <a:t> -  общественная ценность</a:t>
            </a:r>
            <a:endParaRPr lang="ru-RU" sz="1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2500306"/>
            <a:ext cx="4071966" cy="207170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r>
              <a:rPr lang="ru-RU" sz="2000" b="1" dirty="0" smtClean="0"/>
              <a:t>Социальный</a:t>
            </a:r>
            <a:r>
              <a:rPr lang="ru-RU" sz="2000" dirty="0" smtClean="0"/>
              <a:t> </a:t>
            </a:r>
            <a:r>
              <a:rPr lang="ru-RU" sz="2000" b="1" dirty="0" smtClean="0"/>
              <a:t>лифт</a:t>
            </a:r>
            <a:endParaRPr lang="ru-RU" sz="2000" b="1" dirty="0"/>
          </a:p>
        </p:txBody>
      </p:sp>
      <p:pic>
        <p:nvPicPr>
          <p:cNvPr id="6146" name="Picture 2" descr="C:\Users\Ольга\Desktop\4337064.jpg"/>
          <p:cNvPicPr>
            <a:picLocks noChangeAspect="1" noChangeArrowheads="1"/>
          </p:cNvPicPr>
          <p:nvPr/>
        </p:nvPicPr>
        <p:blipFill>
          <a:blip r:embed="rId4" cstate="print"/>
          <a:srcRect l="8108" r="10811"/>
          <a:stretch>
            <a:fillRect/>
          </a:stretch>
        </p:blipFill>
        <p:spPr bwMode="auto">
          <a:xfrm>
            <a:off x="3505200" y="1066800"/>
            <a:ext cx="2143140" cy="19824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85786" y="4214818"/>
            <a:ext cx="2357454" cy="2071702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Фундамент нравственности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2714620"/>
            <a:ext cx="3500462" cy="714380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  <a:alpha val="39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Образование 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4214818"/>
            <a:ext cx="2357454" cy="2071702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Формирование позитивного образа гражданского общества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15875"/>
            <a:ext cx="91059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Группа 3"/>
          <p:cNvGrpSpPr>
            <a:grpSpLocks/>
          </p:cNvGrpSpPr>
          <p:nvPr/>
        </p:nvGrpSpPr>
        <p:grpSpPr bwMode="auto">
          <a:xfrm>
            <a:off x="3505200" y="152400"/>
            <a:ext cx="2438400" cy="2133600"/>
            <a:chOff x="3581400" y="2133600"/>
            <a:chExt cx="2438400" cy="2133600"/>
          </a:xfrm>
        </p:grpSpPr>
        <p:sp>
          <p:nvSpPr>
            <p:cNvPr id="2" name="Блок-схема: узел 1"/>
            <p:cNvSpPr/>
            <p:nvPr/>
          </p:nvSpPr>
          <p:spPr>
            <a:xfrm>
              <a:off x="3581400" y="2133600"/>
              <a:ext cx="2438400" cy="2133600"/>
            </a:xfrm>
            <a:prstGeom prst="flowChartConnec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86" name="TextBox 2"/>
            <p:cNvSpPr txBox="1">
              <a:spLocks noChangeArrowheads="1"/>
            </p:cNvSpPr>
            <p:nvPr/>
          </p:nvSpPr>
          <p:spPr bwMode="auto">
            <a:xfrm>
              <a:off x="3657600" y="2590800"/>
              <a:ext cx="23622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Критерии </a:t>
              </a:r>
              <a:r>
                <a:rPr lang="ru-RU" sz="2400" b="1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эффективности</a:t>
              </a:r>
            </a:p>
          </p:txBody>
        </p:sp>
      </p:grpSp>
      <p:grpSp>
        <p:nvGrpSpPr>
          <p:cNvPr id="4" name="Группа 51"/>
          <p:cNvGrpSpPr>
            <a:grpSpLocks/>
          </p:cNvGrpSpPr>
          <p:nvPr/>
        </p:nvGrpSpPr>
        <p:grpSpPr bwMode="auto">
          <a:xfrm>
            <a:off x="685800" y="1371600"/>
            <a:ext cx="8229600" cy="4878388"/>
            <a:chOff x="685800" y="381000"/>
            <a:chExt cx="8229600" cy="4878388"/>
          </a:xfrm>
        </p:grpSpPr>
        <p:cxnSp>
          <p:nvCxnSpPr>
            <p:cNvPr id="6" name="Соединительная линия уступом 5"/>
            <p:cNvCxnSpPr/>
            <p:nvPr/>
          </p:nvCxnSpPr>
          <p:spPr>
            <a:xfrm>
              <a:off x="685800" y="1295400"/>
              <a:ext cx="2819400" cy="1447800"/>
            </a:xfrm>
            <a:prstGeom prst="bentConnector3">
              <a:avLst>
                <a:gd name="adj1" fmla="val 50000"/>
              </a:avLst>
            </a:prstGeom>
            <a:ln w="381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7174" name="TextBox 11"/>
            <p:cNvSpPr txBox="1">
              <a:spLocks noChangeArrowheads="1"/>
            </p:cNvSpPr>
            <p:nvPr/>
          </p:nvSpPr>
          <p:spPr bwMode="auto">
            <a:xfrm>
              <a:off x="762000" y="381000"/>
              <a:ext cx="2057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Качество образовательных услуг</a:t>
              </a:r>
              <a:endParaRPr lang="ru-RU" dirty="0">
                <a:solidFill>
                  <a:srgbClr val="7030A0"/>
                </a:solidFill>
              </a:endParaRPr>
            </a:p>
          </p:txBody>
        </p:sp>
        <p:sp>
          <p:nvSpPr>
            <p:cNvPr id="7175" name="TextBox 17"/>
            <p:cNvSpPr txBox="1">
              <a:spLocks noChangeArrowheads="1"/>
            </p:cNvSpPr>
            <p:nvPr/>
          </p:nvSpPr>
          <p:spPr bwMode="auto">
            <a:xfrm>
              <a:off x="7162800" y="457200"/>
              <a:ext cx="17526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Выполнение учебного плана гимназии</a:t>
              </a:r>
              <a:endParaRPr lang="ru-RU">
                <a:solidFill>
                  <a:srgbClr val="7030A0"/>
                </a:solidFill>
              </a:endParaRPr>
            </a:p>
          </p:txBody>
        </p:sp>
        <p:cxnSp>
          <p:nvCxnSpPr>
            <p:cNvPr id="20" name="Соединительная линия уступом 19"/>
            <p:cNvCxnSpPr/>
            <p:nvPr/>
          </p:nvCxnSpPr>
          <p:spPr>
            <a:xfrm rot="10800000" flipV="1">
              <a:off x="5257800" y="1371600"/>
              <a:ext cx="3505200" cy="1371600"/>
            </a:xfrm>
            <a:prstGeom prst="bentConnector3">
              <a:avLst>
                <a:gd name="adj1" fmla="val 45935"/>
              </a:avLst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7177" name="TextBox 23"/>
            <p:cNvSpPr txBox="1">
              <a:spLocks noChangeArrowheads="1"/>
            </p:cNvSpPr>
            <p:nvPr/>
          </p:nvSpPr>
          <p:spPr bwMode="auto">
            <a:xfrm>
              <a:off x="2133600" y="1828800"/>
              <a:ext cx="24384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Укомплектованность педагогическими кадрами</a:t>
              </a:r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7178" name="TextBox 28"/>
            <p:cNvSpPr txBox="1">
              <a:spLocks noChangeArrowheads="1"/>
            </p:cNvSpPr>
            <p:nvPr/>
          </p:nvSpPr>
          <p:spPr bwMode="auto">
            <a:xfrm>
              <a:off x="5105400" y="2057400"/>
              <a:ext cx="21336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Удовлетворенность потребителя</a:t>
              </a:r>
              <a:endParaRPr lang="ru-RU" dirty="0">
                <a:solidFill>
                  <a:srgbClr val="7030A0"/>
                </a:solidFill>
              </a:endParaRPr>
            </a:p>
          </p:txBody>
        </p:sp>
        <p:cxnSp>
          <p:nvCxnSpPr>
            <p:cNvPr id="31" name="Соединительная линия уступом 30"/>
            <p:cNvCxnSpPr/>
            <p:nvPr/>
          </p:nvCxnSpPr>
          <p:spPr>
            <a:xfrm rot="16200000" flipH="1">
              <a:off x="3467100" y="2781300"/>
              <a:ext cx="2514600" cy="2438400"/>
            </a:xfrm>
            <a:prstGeom prst="bentConnector3">
              <a:avLst>
                <a:gd name="adj1" fmla="val 50000"/>
              </a:avLst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80" name="TextBox 44"/>
            <p:cNvSpPr txBox="1">
              <a:spLocks noChangeArrowheads="1"/>
            </p:cNvSpPr>
            <p:nvPr/>
          </p:nvSpPr>
          <p:spPr bwMode="auto">
            <a:xfrm>
              <a:off x="3505200" y="3048000"/>
              <a:ext cx="32766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Рост личностных достижений всех участников образовательного процесса</a:t>
              </a:r>
              <a:endParaRPr lang="ru-RU">
                <a:solidFill>
                  <a:srgbClr val="7030A0"/>
                </a:solidFill>
              </a:endParaRPr>
            </a:p>
          </p:txBody>
        </p:sp>
        <p:cxnSp>
          <p:nvCxnSpPr>
            <p:cNvPr id="49" name="Прямая соединительная линия 48"/>
            <p:cNvCxnSpPr/>
            <p:nvPr/>
          </p:nvCxnSpPr>
          <p:spPr>
            <a:xfrm>
              <a:off x="5943600" y="5257800"/>
              <a:ext cx="2895600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82" name="TextBox 50"/>
            <p:cNvSpPr txBox="1">
              <a:spLocks noChangeArrowheads="1"/>
            </p:cNvSpPr>
            <p:nvPr/>
          </p:nvSpPr>
          <p:spPr bwMode="auto">
            <a:xfrm>
              <a:off x="5943600" y="4572000"/>
              <a:ext cx="2286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Социальный лифт обучающихся</a:t>
              </a:r>
              <a:endParaRPr lang="ru-RU">
                <a:solidFill>
                  <a:srgbClr val="7030A0"/>
                </a:solidFill>
              </a:endParaRPr>
            </a:p>
          </p:txBody>
        </p:sp>
      </p:grpSp>
      <p:pic>
        <p:nvPicPr>
          <p:cNvPr id="7172" name="Picture 3" descr="D:\Раб стол 2013\о гимназии\логотип\эмблема\эмблема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4343400"/>
            <a:ext cx="2319338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5000"/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Овал 6"/>
          <p:cNvSpPr/>
          <p:nvPr/>
        </p:nvSpPr>
        <p:spPr>
          <a:xfrm>
            <a:off x="1981200" y="2209800"/>
            <a:ext cx="5486400" cy="228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и соблюдение прав детей – условие для развития</a:t>
            </a:r>
            <a:r>
              <a:rPr lang="ru-RU" sz="3200" dirty="0" smtClean="0">
                <a:solidFill>
                  <a:schemeClr val="tx1"/>
                </a:solidFill>
              </a:rPr>
              <a:t>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9600" y="381000"/>
            <a:ext cx="3276600" cy="1524000"/>
          </a:xfrm>
          <a:prstGeom prst="roundRect">
            <a:avLst>
              <a:gd name="adj" fmla="val 177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Самоорганизация в гимназии системы взаимосвязанных элементов детских и взрослых объединений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>
            <a:off x="1905000" y="1981200"/>
            <a:ext cx="12192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6400800" y="381000"/>
            <a:ext cx="27432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Социальные проекты и акции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3400" y="5257800"/>
            <a:ext cx="3048000" cy="16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Институт уполномоченного по правам детей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72200" y="5334000"/>
            <a:ext cx="2819400" cy="152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Гимназическое самоуправление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6400800" y="1905000"/>
            <a:ext cx="1219200" cy="6096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867400" y="4191000"/>
            <a:ext cx="1524000" cy="9906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1981200" y="4191000"/>
            <a:ext cx="1371600" cy="914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336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4638502" cy="295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2368" y="381000"/>
            <a:ext cx="4421632" cy="294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G:\учитель года\130___01\QMyFfLml-Qw.jpg"/>
          <p:cNvPicPr>
            <a:picLocks noChangeAspect="1" noChangeArrowheads="1"/>
          </p:cNvPicPr>
          <p:nvPr/>
        </p:nvPicPr>
        <p:blipFill>
          <a:blip r:embed="rId5">
            <a:lum bright="4000"/>
          </a:blip>
          <a:srcRect/>
          <a:stretch>
            <a:fillRect/>
          </a:stretch>
        </p:blipFill>
        <p:spPr bwMode="auto">
          <a:xfrm>
            <a:off x="4648200" y="3486150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517582"/>
            <a:ext cx="4453890" cy="334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284</TotalTime>
  <Words>170</Words>
  <PresentationFormat>Экран (4:3)</PresentationFormat>
  <Paragraphs>49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Обеспечение и соблюдение прав детей в гимназии  как условие эффективного управления.</vt:lpstr>
      <vt:lpstr>ПРОТИВОРЕЧИЕ</vt:lpstr>
      <vt:lpstr>Миссия лесосибирского образования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Владимировна</dc:creator>
  <cp:lastModifiedBy>Галина Викторовна</cp:lastModifiedBy>
  <cp:revision>36</cp:revision>
  <dcterms:created xsi:type="dcterms:W3CDTF">2016-11-22T02:17:20Z</dcterms:created>
  <dcterms:modified xsi:type="dcterms:W3CDTF">2016-11-30T06:34:38Z</dcterms:modified>
</cp:coreProperties>
</file>